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53"/>
  </p:notesMasterIdLst>
  <p:sldIdLst>
    <p:sldId id="270" r:id="rId2"/>
    <p:sldId id="271" r:id="rId3"/>
    <p:sldId id="272" r:id="rId4"/>
    <p:sldId id="323" r:id="rId5"/>
    <p:sldId id="274" r:id="rId6"/>
    <p:sldId id="275" r:id="rId7"/>
    <p:sldId id="276" r:id="rId8"/>
    <p:sldId id="277" r:id="rId9"/>
    <p:sldId id="278" r:id="rId10"/>
    <p:sldId id="326" r:id="rId11"/>
    <p:sldId id="280" r:id="rId12"/>
    <p:sldId id="281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27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090" autoAdjust="0"/>
    <p:restoredTop sz="86380" autoAdjust="0"/>
  </p:normalViewPr>
  <p:slideViewPr>
    <p:cSldViewPr>
      <p:cViewPr varScale="1">
        <p:scale>
          <a:sx n="78" d="100"/>
          <a:sy n="78" d="100"/>
        </p:scale>
        <p:origin x="16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7B01EB5-D2F2-4E29-BCC0-D2D5DF7ADE08}"/>
    <pc:docChg chg="modSld">
      <pc:chgData name="" userId="" providerId="" clId="Web-{D7B01EB5-D2F2-4E29-BCC0-D2D5DF7ADE08}" dt="2019-04-28T03:29:10.763" v="9"/>
      <pc:docMkLst>
        <pc:docMk/>
      </pc:docMkLst>
      <pc:sldChg chg="mod modShow">
        <pc:chgData name="" userId="" providerId="" clId="Web-{D7B01EB5-D2F2-4E29-BCC0-D2D5DF7ADE08}" dt="2019-04-28T03:29:10.763" v="9"/>
        <pc:sldMkLst>
          <pc:docMk/>
          <pc:sldMk cId="2557711951" sldId="289"/>
        </pc:sldMkLst>
      </pc:sldChg>
      <pc:sldChg chg="mod modShow">
        <pc:chgData name="" userId="" providerId="" clId="Web-{D7B01EB5-D2F2-4E29-BCC0-D2D5DF7ADE08}" dt="2019-04-28T03:29:10.607" v="0"/>
        <pc:sldMkLst>
          <pc:docMk/>
          <pc:sldMk cId="1691041764" sldId="290"/>
        </pc:sldMkLst>
      </pc:sldChg>
      <pc:sldChg chg="mod modShow">
        <pc:chgData name="" userId="" providerId="" clId="Web-{D7B01EB5-D2F2-4E29-BCC0-D2D5DF7ADE08}" dt="2019-04-28T03:29:10.638" v="1"/>
        <pc:sldMkLst>
          <pc:docMk/>
          <pc:sldMk cId="558153896" sldId="291"/>
        </pc:sldMkLst>
      </pc:sldChg>
      <pc:sldChg chg="mod modShow">
        <pc:chgData name="" userId="" providerId="" clId="Web-{D7B01EB5-D2F2-4E29-BCC0-D2D5DF7ADE08}" dt="2019-04-28T03:29:10.654" v="2"/>
        <pc:sldMkLst>
          <pc:docMk/>
          <pc:sldMk cId="2183555582" sldId="292"/>
        </pc:sldMkLst>
      </pc:sldChg>
      <pc:sldChg chg="mod modShow">
        <pc:chgData name="" userId="" providerId="" clId="Web-{D7B01EB5-D2F2-4E29-BCC0-D2D5DF7ADE08}" dt="2019-04-28T03:29:10.670" v="3"/>
        <pc:sldMkLst>
          <pc:docMk/>
          <pc:sldMk cId="2416382802" sldId="293"/>
        </pc:sldMkLst>
      </pc:sldChg>
      <pc:sldChg chg="mod modShow">
        <pc:chgData name="" userId="" providerId="" clId="Web-{D7B01EB5-D2F2-4E29-BCC0-D2D5DF7ADE08}" dt="2019-04-28T03:29:10.685" v="4"/>
        <pc:sldMkLst>
          <pc:docMk/>
          <pc:sldMk cId="266380407" sldId="294"/>
        </pc:sldMkLst>
      </pc:sldChg>
      <pc:sldChg chg="mod modShow">
        <pc:chgData name="" userId="" providerId="" clId="Web-{D7B01EB5-D2F2-4E29-BCC0-D2D5DF7ADE08}" dt="2019-04-28T03:29:10.701" v="5"/>
        <pc:sldMkLst>
          <pc:docMk/>
          <pc:sldMk cId="2195544059" sldId="295"/>
        </pc:sldMkLst>
      </pc:sldChg>
      <pc:sldChg chg="mod modShow">
        <pc:chgData name="" userId="" providerId="" clId="Web-{D7B01EB5-D2F2-4E29-BCC0-D2D5DF7ADE08}" dt="2019-04-28T03:29:10.717" v="6"/>
        <pc:sldMkLst>
          <pc:docMk/>
          <pc:sldMk cId="4165481682" sldId="296"/>
        </pc:sldMkLst>
      </pc:sldChg>
      <pc:sldChg chg="mod modShow">
        <pc:chgData name="" userId="" providerId="" clId="Web-{D7B01EB5-D2F2-4E29-BCC0-D2D5DF7ADE08}" dt="2019-04-28T03:29:10.732" v="7"/>
        <pc:sldMkLst>
          <pc:docMk/>
          <pc:sldMk cId="1582389829" sldId="297"/>
        </pc:sldMkLst>
      </pc:sldChg>
      <pc:sldChg chg="mod modShow">
        <pc:chgData name="" userId="" providerId="" clId="Web-{D7B01EB5-D2F2-4E29-BCC0-D2D5DF7ADE08}" dt="2019-04-28T03:29:10.748" v="8"/>
        <pc:sldMkLst>
          <pc:docMk/>
          <pc:sldMk cId="4288632758" sldId="2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200" dirty="0"/>
              <a:t>#Example 1a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olddata_wide</a:t>
            </a:r>
            <a:r>
              <a:rPr lang="en-US" sz="1200" dirty="0"/>
              <a:t> &lt;- </a:t>
            </a:r>
            <a:r>
              <a:rPr lang="en-US" sz="1200" dirty="0" err="1"/>
              <a:t>read.table</a:t>
            </a:r>
            <a:r>
              <a:rPr lang="en-US" sz="1200" dirty="0"/>
              <a:t>(header=TRUE, text='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subject </a:t>
            </a:r>
            <a:r>
              <a:rPr lang="en-US" sz="1200" dirty="0" err="1"/>
              <a:t>genderage</a:t>
            </a:r>
            <a:r>
              <a:rPr lang="en-US" sz="1200" dirty="0"/>
              <a:t> Control Treatment1 Treatment2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1   32_M   7.9  12.3  10.7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2   45_F  6.3  10.6  11.1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3   27_F  9.5  13.1  13.8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4   23_M  11.5  13.4  12.9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')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olddata_wide$subject</a:t>
            </a:r>
            <a:r>
              <a:rPr lang="en-US" sz="1200" dirty="0"/>
              <a:t> &lt;- factor(</a:t>
            </a:r>
            <a:r>
              <a:rPr lang="en-US" sz="1200" dirty="0" err="1"/>
              <a:t>olddata_wide$subject</a:t>
            </a:r>
            <a:r>
              <a:rPr lang="en-US" sz="1200" dirty="0"/>
              <a:t>)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#Change to Long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data_long</a:t>
            </a:r>
            <a:r>
              <a:rPr lang="en-US" sz="1200" dirty="0"/>
              <a:t> &lt;- gather(</a:t>
            </a:r>
            <a:r>
              <a:rPr lang="en-US" sz="1200" dirty="0" err="1"/>
              <a:t>olddata_wide</a:t>
            </a:r>
            <a:r>
              <a:rPr lang="en-US" sz="1200" dirty="0"/>
              <a:t>, condition, measurement, Control:Treatment2, </a:t>
            </a:r>
            <a:r>
              <a:rPr lang="en-US" sz="1200" dirty="0" err="1"/>
              <a:t>factor_key</a:t>
            </a:r>
            <a:r>
              <a:rPr lang="en-US" sz="1200" dirty="0"/>
              <a:t>=TRUE)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data_long</a:t>
            </a:r>
            <a:r>
              <a:rPr lang="en-US" sz="1200" dirty="0"/>
              <a:t> = </a:t>
            </a:r>
            <a:r>
              <a:rPr lang="en-US" sz="1200" dirty="0" err="1"/>
              <a:t>data_long</a:t>
            </a:r>
            <a:r>
              <a:rPr lang="en-US" sz="1200" dirty="0"/>
              <a:t> %&gt;% separate(</a:t>
            </a:r>
            <a:r>
              <a:rPr lang="en-US" sz="1200" dirty="0" err="1"/>
              <a:t>genderage</a:t>
            </a:r>
            <a:r>
              <a:rPr lang="en-US" sz="1200" dirty="0"/>
              <a:t>, into = c("</a:t>
            </a:r>
            <a:r>
              <a:rPr lang="en-US" sz="1200" dirty="0" err="1"/>
              <a:t>age","gender</a:t>
            </a:r>
            <a:r>
              <a:rPr lang="en-US" sz="1200" dirty="0"/>
              <a:t>"))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data_long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1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200" dirty="0"/>
              <a:t>#Example 1a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olddata_wide</a:t>
            </a:r>
            <a:r>
              <a:rPr lang="en-US" sz="1200" dirty="0"/>
              <a:t> &lt;- </a:t>
            </a:r>
            <a:r>
              <a:rPr lang="en-US" sz="1200" dirty="0" err="1"/>
              <a:t>read.table</a:t>
            </a:r>
            <a:r>
              <a:rPr lang="en-US" sz="1200" dirty="0"/>
              <a:t>(header=TRUE, text='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subject </a:t>
            </a:r>
            <a:r>
              <a:rPr lang="en-US" sz="1200" dirty="0" err="1"/>
              <a:t>genderage</a:t>
            </a:r>
            <a:r>
              <a:rPr lang="en-US" sz="1200" dirty="0"/>
              <a:t> Control Treatment1 Treatment2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1   32_M    7.9  12.3  10.7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2   45_F     6.3  10.6  11.1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3   27_F     9.5  13.1  13.8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4   23_M   11.5  13.4  12.9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')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olddata_wide$subject</a:t>
            </a:r>
            <a:r>
              <a:rPr lang="en-US" sz="1200" dirty="0"/>
              <a:t> &lt;- factor(</a:t>
            </a:r>
            <a:r>
              <a:rPr lang="en-US" sz="1200" dirty="0" err="1"/>
              <a:t>olddata_wide$subject</a:t>
            </a:r>
            <a:r>
              <a:rPr lang="en-US" sz="1200" dirty="0"/>
              <a:t>)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#Change to Long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data_long</a:t>
            </a:r>
            <a:r>
              <a:rPr lang="en-US" sz="1200" dirty="0"/>
              <a:t> &lt;- gather(</a:t>
            </a:r>
            <a:r>
              <a:rPr lang="en-US" sz="1200" dirty="0" err="1"/>
              <a:t>olddata_wide</a:t>
            </a:r>
            <a:r>
              <a:rPr lang="en-US" sz="1200" dirty="0"/>
              <a:t>, condition, measurement, Control:Treatment2, </a:t>
            </a:r>
            <a:r>
              <a:rPr lang="en-US" sz="1200" dirty="0" err="1"/>
              <a:t>factor_key</a:t>
            </a:r>
            <a:r>
              <a:rPr lang="en-US" sz="1200" dirty="0"/>
              <a:t>=TRUE)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data_long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1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200" dirty="0"/>
              <a:t>#Example 1a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olddata_wide</a:t>
            </a:r>
            <a:r>
              <a:rPr lang="en-US" sz="1200" dirty="0"/>
              <a:t> &lt;- </a:t>
            </a:r>
            <a:r>
              <a:rPr lang="en-US" sz="1200" dirty="0" err="1"/>
              <a:t>read.table</a:t>
            </a:r>
            <a:r>
              <a:rPr lang="en-US" sz="1200" dirty="0"/>
              <a:t>(header=TRUE, text='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subject </a:t>
            </a:r>
            <a:r>
              <a:rPr lang="en-US" sz="1200" dirty="0" err="1"/>
              <a:t>genderage</a:t>
            </a:r>
            <a:r>
              <a:rPr lang="en-US" sz="1200" dirty="0"/>
              <a:t> Control Treatment1 Treatment2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1   32_M      7.9  12.3  10.7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2   45_F       6.3  10.6  11.1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3   27_F       9.5  13.1  13.8</a:t>
            </a:r>
          </a:p>
          <a:p>
            <a:pPr marL="0" indent="0" algn="ctr">
              <a:buFont typeface="Arial" charset="0"/>
              <a:buNone/>
            </a:pPr>
            <a:r>
              <a:rPr lang="en-US" sz="1200" dirty="0"/>
              <a:t>4   23_M    11.5  13.4  12.9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')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olddata_wide$subject</a:t>
            </a:r>
            <a:r>
              <a:rPr lang="en-US" sz="1200" dirty="0"/>
              <a:t> &lt;- factor(</a:t>
            </a:r>
            <a:r>
              <a:rPr lang="en-US" sz="1200" dirty="0" err="1"/>
              <a:t>olddata_wide$subject</a:t>
            </a:r>
            <a:r>
              <a:rPr lang="en-US" sz="1200" dirty="0"/>
              <a:t>)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#Change to Long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data_long</a:t>
            </a:r>
            <a:r>
              <a:rPr lang="en-US" sz="1200" dirty="0"/>
              <a:t> &lt;- gather(</a:t>
            </a:r>
            <a:r>
              <a:rPr lang="en-US" sz="1200" dirty="0" err="1"/>
              <a:t>olddata_wide</a:t>
            </a:r>
            <a:r>
              <a:rPr lang="en-US" sz="1200" dirty="0"/>
              <a:t>, condition, measurement, Control:Treatment2, </a:t>
            </a:r>
            <a:r>
              <a:rPr lang="en-US" sz="1200" dirty="0" err="1"/>
              <a:t>factor_key</a:t>
            </a:r>
            <a:r>
              <a:rPr lang="en-US" sz="1200" dirty="0"/>
              <a:t>=TRUE)</a:t>
            </a:r>
          </a:p>
          <a:p>
            <a:pPr marL="0" indent="0">
              <a:buFont typeface="Arial" charset="0"/>
              <a:buNone/>
            </a:pPr>
            <a:r>
              <a:rPr lang="en-US" sz="1200" b="1" dirty="0" err="1"/>
              <a:t>data_long</a:t>
            </a:r>
            <a:r>
              <a:rPr lang="en-US" sz="1200" b="1" dirty="0"/>
              <a:t> = </a:t>
            </a:r>
            <a:r>
              <a:rPr lang="en-US" sz="1200" b="1" dirty="0" err="1"/>
              <a:t>data_long</a:t>
            </a:r>
            <a:r>
              <a:rPr lang="en-US" sz="1200" b="1" dirty="0"/>
              <a:t> %&gt;% separate(</a:t>
            </a:r>
            <a:r>
              <a:rPr lang="en-US" sz="1200" b="1" dirty="0" err="1"/>
              <a:t>genderage</a:t>
            </a:r>
            <a:r>
              <a:rPr lang="en-US" sz="1200" b="1" dirty="0"/>
              <a:t>, into = c("</a:t>
            </a:r>
            <a:r>
              <a:rPr lang="en-US" sz="1200" b="1" dirty="0" err="1"/>
              <a:t>age","gender</a:t>
            </a:r>
            <a:r>
              <a:rPr lang="en-US" sz="1200" b="1" dirty="0"/>
              <a:t>"))</a:t>
            </a:r>
          </a:p>
          <a:p>
            <a:pPr marL="0" indent="0">
              <a:buFont typeface="Arial" charset="0"/>
              <a:buNone/>
            </a:pPr>
            <a:r>
              <a:rPr lang="en-US" sz="1200" dirty="0" err="1"/>
              <a:t>data_long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9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6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WebTechnologies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twitter.com/app/new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9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FB40-DA13-0B4D-B0B3-CA55E93E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D77A5-EA83-A848-9BD3-33A2AAD6D524}"/>
              </a:ext>
            </a:extLst>
          </p:cNvPr>
          <p:cNvSpPr txBox="1"/>
          <p:nvPr/>
        </p:nvSpPr>
        <p:spPr>
          <a:xfrm>
            <a:off x="1450050" y="1616390"/>
            <a:ext cx="228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Not Tidy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AFA7D-8287-7F4A-963D-A1BC1235734F}"/>
              </a:ext>
            </a:extLst>
          </p:cNvPr>
          <p:cNvSpPr txBox="1"/>
          <p:nvPr/>
        </p:nvSpPr>
        <p:spPr>
          <a:xfrm>
            <a:off x="5600298" y="1616390"/>
            <a:ext cx="228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Tidy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66D80-0DCA-F743-A9A7-4BDE30C3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81628"/>
            <a:ext cx="1985702" cy="2012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9D2BE-80CA-8D40-AFE4-8A11DD59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15" y="2681627"/>
            <a:ext cx="2030956" cy="20129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55C8A9-E63A-2241-9C70-AABDE52D493A}"/>
              </a:ext>
            </a:extLst>
          </p:cNvPr>
          <p:cNvSpPr/>
          <p:nvPr/>
        </p:nvSpPr>
        <p:spPr>
          <a:xfrm>
            <a:off x="457199" y="2514600"/>
            <a:ext cx="1985703" cy="2305110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2BE9FE-AE10-2C48-A356-4CCA94B597EE}"/>
              </a:ext>
            </a:extLst>
          </p:cNvPr>
          <p:cNvSpPr/>
          <p:nvPr/>
        </p:nvSpPr>
        <p:spPr>
          <a:xfrm>
            <a:off x="2627513" y="2521746"/>
            <a:ext cx="2030958" cy="2305110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319A4-8F4C-FF4B-8CF6-FAA9248166F6}"/>
              </a:ext>
            </a:extLst>
          </p:cNvPr>
          <p:cNvSpPr txBox="1"/>
          <p:nvPr/>
        </p:nvSpPr>
        <p:spPr>
          <a:xfrm>
            <a:off x="790973" y="2140222"/>
            <a:ext cx="131815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Dataset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D09AF-87BA-B740-8F60-430F62928580}"/>
              </a:ext>
            </a:extLst>
          </p:cNvPr>
          <p:cNvSpPr txBox="1"/>
          <p:nvPr/>
        </p:nvSpPr>
        <p:spPr>
          <a:xfrm>
            <a:off x="2951705" y="2069068"/>
            <a:ext cx="138257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Dataset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EDF53-0513-D540-B733-34B1905FB2DE}"/>
              </a:ext>
            </a:extLst>
          </p:cNvPr>
          <p:cNvSpPr txBox="1"/>
          <p:nvPr/>
        </p:nvSpPr>
        <p:spPr>
          <a:xfrm>
            <a:off x="2109130" y="6094935"/>
            <a:ext cx="5350104" cy="435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merge(dataset1,dataset2, c(subject, condition))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DD7CD-0701-0E4F-8FFA-016C7231B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796" y="2086617"/>
            <a:ext cx="3887004" cy="2880207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E9A6556-9ED0-C445-ABE4-E40E61EF2E01}"/>
              </a:ext>
            </a:extLst>
          </p:cNvPr>
          <p:cNvSpPr/>
          <p:nvPr/>
        </p:nvSpPr>
        <p:spPr>
          <a:xfrm rot="2636039">
            <a:off x="2270324" y="5133936"/>
            <a:ext cx="1091270" cy="707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8915A4A-FB90-C748-A9BE-1979D31D44EA}"/>
              </a:ext>
            </a:extLst>
          </p:cNvPr>
          <p:cNvSpPr/>
          <p:nvPr/>
        </p:nvSpPr>
        <p:spPr>
          <a:xfrm rot="18951378">
            <a:off x="5807412" y="5194872"/>
            <a:ext cx="1091270" cy="707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8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 animBg="1"/>
      <p:bldP spid="10" grpId="0" animBg="1"/>
      <p:bldP spid="11" grpId="0"/>
      <p:bldP spid="12" grpId="0"/>
      <p:bldP spid="13" grpId="0"/>
      <p:bldP spid="1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516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Could It Matter?</a:t>
            </a:r>
          </a:p>
        </p:txBody>
      </p:sp>
    </p:spTree>
    <p:extLst>
      <p:ext uri="{BB962C8B-B14F-4D97-AF65-F5344CB8AC3E}">
        <p14:creationId xmlns:p14="http://schemas.microsoft.com/office/powerpoint/2010/main" val="97975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0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6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8BAA-232B-314E-A18F-78F84E9C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Missing Data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5794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can be missing in one of two ways: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sz="1600" dirty="0"/>
              <a:t>Explicitly: The value has a place in the dataset, it just was simply just not recorded and thus receives an ‘NA’.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sz="1600" dirty="0"/>
              <a:t>Implicitly: There is not a row and column for the value.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6206F2-46E0-5A48-B808-300F20EDF924}"/>
              </a:ext>
            </a:extLst>
          </p:cNvPr>
          <p:cNvSpPr/>
          <p:nvPr/>
        </p:nvSpPr>
        <p:spPr>
          <a:xfrm>
            <a:off x="533400" y="5612249"/>
            <a:ext cx="8077200" cy="11695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 err="1"/>
              <a:t>df</a:t>
            </a:r>
            <a:r>
              <a:rPr lang="en-US" sz="1400" dirty="0"/>
              <a:t> = </a:t>
            </a:r>
            <a:r>
              <a:rPr lang="en-US" sz="1400" dirty="0" err="1"/>
              <a:t>data.frame</a:t>
            </a:r>
            <a:r>
              <a:rPr lang="en-US" sz="1400" dirty="0"/>
              <a:t>(year = c(2018,2018,2018,2018, 2019,2019,2019, 2019,2020,2020,2020), </a:t>
            </a:r>
          </a:p>
          <a:p>
            <a:pPr marL="744538"/>
            <a:r>
              <a:rPr lang="en-US" sz="1400" dirty="0"/>
              <a:t>quarter = c(1,2,3,4,1,2,3,4,2,3,4), </a:t>
            </a:r>
          </a:p>
          <a:p>
            <a:pPr marL="744538"/>
            <a:r>
              <a:rPr lang="en-US" sz="1400" dirty="0"/>
              <a:t>price = c(4.55,NA, 6.75, 8.2, 8.5, 9.6, 10.1, 11.0, 12.1, 13.1, 15.9))</a:t>
            </a:r>
          </a:p>
          <a:p>
            <a:r>
              <a:rPr lang="en-US" sz="1400" dirty="0" err="1"/>
              <a:t>df</a:t>
            </a:r>
            <a:r>
              <a:rPr lang="en-US" sz="1400" dirty="0"/>
              <a:t> %&gt;% complete(year, quarter)</a:t>
            </a:r>
          </a:p>
          <a:p>
            <a:r>
              <a:rPr lang="en-US" sz="1400" dirty="0" err="1"/>
              <a:t>df</a:t>
            </a:r>
            <a:r>
              <a:rPr lang="en-US" sz="1400" dirty="0"/>
              <a:t> %&gt;% spread(</a:t>
            </a:r>
            <a:r>
              <a:rPr lang="en-US" sz="1400" dirty="0" err="1"/>
              <a:t>year,price</a:t>
            </a:r>
            <a:r>
              <a:rPr lang="en-US" sz="14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22AE5-B4D8-EC41-AD81-ED0BF2C0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598" y="2908164"/>
            <a:ext cx="2044805" cy="2654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C5703-F0FF-4E4E-8A13-97ADFF760B59}"/>
              </a:ext>
            </a:extLst>
          </p:cNvPr>
          <p:cNvSpPr txBox="1"/>
          <p:nvPr/>
        </p:nvSpPr>
        <p:spPr>
          <a:xfrm>
            <a:off x="7136674" y="3431860"/>
            <a:ext cx="9144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Explicit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197E41-2D82-5842-A1B5-6C2347F74B5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606324" y="3508060"/>
            <a:ext cx="1530350" cy="108466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36FB29-8272-5E4A-A1C7-2CAD1DB0B5BF}"/>
              </a:ext>
            </a:extLst>
          </p:cNvPr>
          <p:cNvSpPr txBox="1"/>
          <p:nvPr/>
        </p:nvSpPr>
        <p:spPr>
          <a:xfrm>
            <a:off x="7136674" y="4777664"/>
            <a:ext cx="9144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Implicit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626562-DD97-554F-884C-28C4D4369BC0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606324" y="4853864"/>
            <a:ext cx="1530350" cy="108466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9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90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WHO TB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7711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04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6BB2-7B19-6F4E-87CF-89FE4702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Data Science Pipeline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DE866BF-4107-D442-8078-D5F298C7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667000"/>
            <a:ext cx="6381750" cy="23498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6610AC7-B64D-B949-9DD1-D6EB9A0B7D6A}"/>
              </a:ext>
            </a:extLst>
          </p:cNvPr>
          <p:cNvSpPr/>
          <p:nvPr/>
        </p:nvSpPr>
        <p:spPr>
          <a:xfrm>
            <a:off x="2556412" y="3505200"/>
            <a:ext cx="596690" cy="323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7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555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6382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80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44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481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238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632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| Application </a:t>
            </a:r>
            <a:br>
              <a:rPr lang="en-US" dirty="0"/>
            </a:br>
            <a:r>
              <a:rPr lang="en-US" dirty="0"/>
              <a:t>Programming Interface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66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4258-68EC-BA4C-80B8-BF7C2E3C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Basics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F5663-267C-5F47-90DC-054112356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Data from APIs and Feeds</a:t>
            </a:r>
          </a:p>
          <a:p>
            <a:r>
              <a:rPr lang="en-US" sz="2000" b="1" dirty="0"/>
              <a:t>API:</a:t>
            </a:r>
            <a:r>
              <a:rPr lang="en-US" sz="2000" dirty="0"/>
              <a:t> application programming interface</a:t>
            </a:r>
          </a:p>
          <a:p>
            <a:pPr lvl="1"/>
            <a:r>
              <a:rPr lang="en-US" sz="1800" dirty="0"/>
              <a:t>Great for reproducibility</a:t>
            </a:r>
          </a:p>
          <a:p>
            <a:r>
              <a:rPr lang="en-US" sz="2000" dirty="0"/>
              <a:t>Many </a:t>
            </a:r>
            <a:r>
              <a:rPr lang="en-US" sz="2000" dirty="0">
                <a:hlinkClick r:id="rId2"/>
              </a:rPr>
              <a:t>R packages for downloading APIs</a:t>
            </a:r>
            <a:r>
              <a:rPr lang="en-US" sz="2000" dirty="0"/>
              <a:t> already available</a:t>
            </a:r>
          </a:p>
          <a:p>
            <a:pPr lvl="1"/>
            <a:r>
              <a:rPr lang="en-US" sz="1800" dirty="0" err="1"/>
              <a:t>openair</a:t>
            </a:r>
            <a:endParaRPr lang="en-US" sz="1800" dirty="0"/>
          </a:p>
          <a:p>
            <a:pPr lvl="1"/>
            <a:r>
              <a:rPr lang="en-US" sz="1800" dirty="0" err="1"/>
              <a:t>quantmod</a:t>
            </a:r>
            <a:endParaRPr lang="en-US" sz="1800" dirty="0"/>
          </a:p>
          <a:p>
            <a:pPr lvl="1"/>
            <a:r>
              <a:rPr lang="en-US" sz="1800" dirty="0" err="1"/>
              <a:t>treebase</a:t>
            </a:r>
            <a:endParaRPr lang="en-US" sz="1800" dirty="0"/>
          </a:p>
          <a:p>
            <a:pPr lvl="1"/>
            <a:r>
              <a:rPr lang="en-US" sz="1800" dirty="0" err="1"/>
              <a:t>twitteR</a:t>
            </a:r>
            <a:r>
              <a:rPr lang="en-US" sz="1800" dirty="0"/>
              <a:t>,</a:t>
            </a:r>
          </a:p>
          <a:p>
            <a:pPr lvl="1"/>
            <a:r>
              <a:rPr lang="en-US" sz="1800" dirty="0"/>
              <a:t>WDI,</a:t>
            </a:r>
          </a:p>
          <a:p>
            <a:pPr lvl="1"/>
            <a:r>
              <a:rPr lang="en-US" sz="1800" dirty="0" err="1"/>
              <a:t>rOpenSci</a:t>
            </a:r>
            <a:endParaRPr lang="en-US" sz="1800" dirty="0"/>
          </a:p>
          <a:p>
            <a:pPr lvl="1"/>
            <a:r>
              <a:rPr lang="en-US" sz="1800" dirty="0"/>
              <a:t>see page 123 of </a:t>
            </a:r>
            <a:r>
              <a:rPr lang="en-US" sz="1800" dirty="0" err="1"/>
              <a:t>Gandrud</a:t>
            </a:r>
            <a:endParaRPr lang="en-US" sz="1800" dirty="0"/>
          </a:p>
          <a:p>
            <a:r>
              <a:rPr lang="en-US" sz="2000" dirty="0"/>
              <a:t>Caution: each package has its own syntax</a:t>
            </a:r>
          </a:p>
          <a:p>
            <a:r>
              <a:rPr lang="en-US" sz="2000" dirty="0"/>
              <a:t>Many will require you to register and get a key for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370903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66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4CE1-1EA9-C148-8CDC-DFD54C95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66D0-B707-2C46-BE8F-7C70060C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8631"/>
            <a:ext cx="8229600" cy="2397569"/>
          </a:xfrm>
        </p:spPr>
        <p:txBody>
          <a:bodyPr/>
          <a:lstStyle/>
          <a:p>
            <a:r>
              <a:rPr lang="en-US" sz="2400" dirty="0"/>
              <a:t>So far we have assumed that the data we have imported have been in a form that we can readily transform and visualize. That is… the data thus far have been “tidy.” This is not always the case.</a:t>
            </a:r>
          </a:p>
          <a:p>
            <a:r>
              <a:rPr lang="en-US" sz="1800" dirty="0"/>
              <a:t>So what is “tidy data”?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Each variable must have its own column.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Each observation must have its own row.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Each value must have its own cell.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157ED-EE80-8F41-8EEC-16D1A3446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" t="14533" r="68167" b="9201"/>
          <a:stretch/>
        </p:blipFill>
        <p:spPr>
          <a:xfrm>
            <a:off x="457200" y="4495800"/>
            <a:ext cx="2602757" cy="21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F6AA4-A348-1145-9D4A-F6DF9AE12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88" t="14474" r="35408" b="9574"/>
          <a:stretch/>
        </p:blipFill>
        <p:spPr>
          <a:xfrm>
            <a:off x="3213607" y="4495800"/>
            <a:ext cx="2632023" cy="213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3A74E0-E141-A846-91FC-E4D3E7CF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2" t="14604" r="2641" b="10777"/>
          <a:stretch/>
        </p:blipFill>
        <p:spPr>
          <a:xfrm>
            <a:off x="5999278" y="4495800"/>
            <a:ext cx="2687522" cy="21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Intrinio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82E9-24C6-564F-9EF2-C716EB18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Intrinio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D60DC-D132-084E-A085-902232BD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9131"/>
            <a:ext cx="8229600" cy="456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81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375D-A9AD-8E4C-A1B5-9005ECC8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an Account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3794E-20CB-B043-9C77-4EC8504D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2501"/>
            <a:ext cx="6096000" cy="4948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8BE1F5-629E-BD44-A2C1-B40358776650}"/>
              </a:ext>
            </a:extLst>
          </p:cNvPr>
          <p:cNvSpPr/>
          <p:nvPr/>
        </p:nvSpPr>
        <p:spPr>
          <a:xfrm>
            <a:off x="4878544" y="6530677"/>
            <a:ext cx="2741456" cy="301197"/>
          </a:xfrm>
          <a:prstGeom prst="rect">
            <a:avLst/>
          </a:prstGeom>
        </p:spPr>
        <p:txBody>
          <a:bodyPr wrap="none" rIns="0" anchor="b">
            <a:no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account.intrinio.com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/login</a:t>
            </a:r>
          </a:p>
        </p:txBody>
      </p:sp>
    </p:spTree>
    <p:extLst>
      <p:ext uri="{BB962C8B-B14F-4D97-AF65-F5344CB8AC3E}">
        <p14:creationId xmlns:p14="http://schemas.microsoft.com/office/powerpoint/2010/main" val="3188482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375D-A9AD-8E4C-A1B5-9005ECC8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an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D811F-7DC2-0F40-B0A5-91A2E261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96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03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CC3B-1BCF-F546-BF8C-84F115CE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API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F3428-5F8B-654F-9A01-0E4F89A8E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0370"/>
            <a:ext cx="8229600" cy="45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87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CBEB-1488-AD46-A8BB-C00D2BD6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Using the API to Get Stock Prices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#</a:t>
            </a:r>
            <a:r>
              <a:rPr lang="en-US" sz="1600" dirty="0" err="1"/>
              <a:t>Intrinio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# Andrew Carpenter helpful link: http://old.r-fiddle.org/#/fiddle?id=n1shL0IB&amp;version=1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#Show access through URL: https://api-v2.intrinio.com/companies/AAPL?api_key=OmIxMWI5NWY3MzM0ZjdmN2U3ODJlOTBh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NmU3OGQ0Zjlk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username = "cc092ea39fffe74b69f12976f4bfcd22"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password = "7a8adcf931edb0766ff36fbb0b5cc421"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base &lt;- "https://api.intrinio.com/"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endpoint &lt;- "prices"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stock &lt;- "AAPL"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call1 &lt;- paste(</a:t>
            </a:r>
            <a:r>
              <a:rPr lang="en-US" sz="1600" dirty="0" err="1"/>
              <a:t>base,endpoint,"?","ticker</a:t>
            </a:r>
            <a:r>
              <a:rPr lang="en-US" sz="1600" dirty="0"/>
              <a:t>","=", stock, </a:t>
            </a:r>
            <a:r>
              <a:rPr lang="en-US" sz="1600" dirty="0" err="1"/>
              <a:t>sep</a:t>
            </a:r>
            <a:r>
              <a:rPr lang="en-US" sz="1600" dirty="0"/>
              <a:t>="")</a:t>
            </a:r>
          </a:p>
          <a:p>
            <a:pPr marL="0" indent="0">
              <a:buNone/>
            </a:pPr>
            <a:r>
              <a:rPr lang="en-US" sz="1600" dirty="0" err="1"/>
              <a:t>get_prices</a:t>
            </a:r>
            <a:r>
              <a:rPr lang="en-US" sz="1600" dirty="0"/>
              <a:t> &lt;- GET(call1, authenticate(</a:t>
            </a:r>
            <a:r>
              <a:rPr lang="en-US" sz="1600" dirty="0" err="1"/>
              <a:t>username,password</a:t>
            </a:r>
            <a:r>
              <a:rPr lang="en-US" sz="1600" dirty="0"/>
              <a:t>, type = "basic"))</a:t>
            </a:r>
          </a:p>
          <a:p>
            <a:pPr marL="0" indent="0">
              <a:buNone/>
            </a:pPr>
            <a:r>
              <a:rPr lang="en-US" sz="1600" dirty="0" err="1"/>
              <a:t>get_prices_text</a:t>
            </a:r>
            <a:r>
              <a:rPr lang="en-US" sz="1600" dirty="0"/>
              <a:t> &lt;- content(</a:t>
            </a:r>
            <a:r>
              <a:rPr lang="en-US" sz="1600" dirty="0" err="1"/>
              <a:t>get_prices</a:t>
            </a:r>
            <a:r>
              <a:rPr lang="en-US" sz="1600" dirty="0"/>
              <a:t>, "text")</a:t>
            </a:r>
          </a:p>
          <a:p>
            <a:pPr marL="0" indent="0">
              <a:buNone/>
            </a:pPr>
            <a:r>
              <a:rPr lang="en-US" sz="1600" dirty="0" err="1"/>
              <a:t>get_prices_json</a:t>
            </a:r>
            <a:r>
              <a:rPr lang="en-US" sz="1600" dirty="0"/>
              <a:t> &lt;- </a:t>
            </a:r>
            <a:r>
              <a:rPr lang="en-US" sz="1600" dirty="0" err="1"/>
              <a:t>jsonlite</a:t>
            </a:r>
            <a:r>
              <a:rPr lang="en-US" sz="1600" dirty="0"/>
              <a:t>::</a:t>
            </a:r>
            <a:r>
              <a:rPr lang="en-US" sz="1600" dirty="0" err="1"/>
              <a:t>fromJSON</a:t>
            </a:r>
            <a:r>
              <a:rPr lang="en-US" sz="1600" dirty="0"/>
              <a:t>(</a:t>
            </a:r>
            <a:r>
              <a:rPr lang="en-US" sz="1600" dirty="0" err="1"/>
              <a:t>get_prices_text</a:t>
            </a:r>
            <a:r>
              <a:rPr lang="en-US" sz="1600" dirty="0"/>
              <a:t>, flatten = TRUE)</a:t>
            </a:r>
          </a:p>
          <a:p>
            <a:pPr marL="0" indent="0">
              <a:buNone/>
            </a:pPr>
            <a:r>
              <a:rPr lang="en-US" sz="1600" dirty="0" err="1"/>
              <a:t>get_prices_df</a:t>
            </a:r>
            <a:r>
              <a:rPr lang="en-US" sz="1600" dirty="0"/>
              <a:t> &lt;- </a:t>
            </a:r>
            <a:r>
              <a:rPr lang="en-US" sz="1600" dirty="0" err="1"/>
              <a:t>as.data.frame</a:t>
            </a:r>
            <a:r>
              <a:rPr lang="en-US" sz="1600" dirty="0"/>
              <a:t>(</a:t>
            </a:r>
            <a:r>
              <a:rPr lang="en-US" sz="1600" dirty="0" err="1"/>
              <a:t>get_prices_json$data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9855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687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33999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41805-0F46-7B40-BBDD-CE41EE4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Twitter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F64FA-8AB7-5045-A1A8-5317D7E4E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6" y="1828800"/>
            <a:ext cx="846251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47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1165-1256-A342-8A5A-B3B47ADB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3F03C-E705-3E47-BD2A-058CED16E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get a twitter account</a:t>
            </a:r>
          </a:p>
          <a:p>
            <a:r>
              <a:rPr lang="en-US" sz="1600" dirty="0"/>
              <a:t>go to </a:t>
            </a:r>
            <a:r>
              <a:rPr lang="en-US" sz="1600" dirty="0">
                <a:hlinkClick r:id="rId2"/>
              </a:rPr>
              <a:t>https://apps.twitter.com/app/new</a:t>
            </a:r>
            <a:endParaRPr lang="en-US" sz="1600" dirty="0"/>
          </a:p>
          <a:p>
            <a:r>
              <a:rPr lang="en-US" sz="1600" dirty="0"/>
              <a:t>Register API using your Twitter account</a:t>
            </a:r>
          </a:p>
          <a:p>
            <a:r>
              <a:rPr lang="en-US" sz="1600" dirty="0"/>
              <a:t>get a key and access tokens</a:t>
            </a:r>
          </a:p>
          <a:p>
            <a:pPr lvl="1"/>
            <a:r>
              <a:rPr lang="en-US" sz="1400" dirty="0" err="1"/>
              <a:t>api</a:t>
            </a:r>
            <a:r>
              <a:rPr lang="en-US" sz="1400" dirty="0"/>
              <a:t> key</a:t>
            </a:r>
          </a:p>
          <a:p>
            <a:pPr lvl="1"/>
            <a:r>
              <a:rPr lang="en-US" sz="1400" dirty="0" err="1"/>
              <a:t>api</a:t>
            </a:r>
            <a:r>
              <a:rPr lang="en-US" sz="1400" dirty="0"/>
              <a:t> secret</a:t>
            </a:r>
          </a:p>
          <a:p>
            <a:pPr lvl="1"/>
            <a:r>
              <a:rPr lang="en-US" sz="1400" dirty="0"/>
              <a:t>access token</a:t>
            </a:r>
          </a:p>
          <a:p>
            <a:pPr lvl="1"/>
            <a:r>
              <a:rPr lang="en-US" sz="1400" dirty="0"/>
              <a:t>access token secret</a:t>
            </a:r>
          </a:p>
          <a:p>
            <a:r>
              <a:rPr lang="en-US" sz="1600" dirty="0"/>
              <a:t>Load Library</a:t>
            </a:r>
          </a:p>
          <a:p>
            <a:r>
              <a:rPr lang="en-US" sz="1600" dirty="0"/>
              <a:t>Get Tweets</a:t>
            </a:r>
          </a:p>
          <a:p>
            <a:pPr lvl="1"/>
            <a:r>
              <a:rPr lang="en-US" sz="1400" dirty="0" err="1"/>
              <a:t>searchTwitter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twListToDF</a:t>
            </a:r>
            <a:r>
              <a:rPr lang="en-US" sz="1400" dirty="0"/>
              <a:t>()</a:t>
            </a:r>
          </a:p>
          <a:p>
            <a:r>
              <a:rPr lang="en-US" sz="1600" dirty="0"/>
              <a:t>Trends</a:t>
            </a:r>
          </a:p>
          <a:p>
            <a:pPr lvl="1"/>
            <a:r>
              <a:rPr lang="en-US" sz="1400" dirty="0" err="1"/>
              <a:t>availableTrendLocations</a:t>
            </a:r>
            <a:r>
              <a:rPr lang="en-US" sz="1400" dirty="0"/>
              <a:t>()</a:t>
            </a:r>
          </a:p>
          <a:p>
            <a:r>
              <a:rPr lang="en-US" sz="1600" dirty="0"/>
              <a:t>User Timeline Information</a:t>
            </a:r>
          </a:p>
          <a:p>
            <a:pPr lvl="1"/>
            <a:r>
              <a:rPr lang="en-US" sz="1400" dirty="0" err="1"/>
              <a:t>getUser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userTimeline</a:t>
            </a:r>
            <a:r>
              <a:rPr lang="en-US" sz="1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7027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FB40-DA13-0B4D-B0B3-CA55E93E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34D7EC-4E93-B24C-9385-F51768BE3815}"/>
              </a:ext>
            </a:extLst>
          </p:cNvPr>
          <p:cNvSpPr/>
          <p:nvPr/>
        </p:nvSpPr>
        <p:spPr>
          <a:xfrm>
            <a:off x="110009" y="3246309"/>
            <a:ext cx="1818502" cy="9233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dirty="0"/>
              <a:t>Each variable not in its own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E1CA3-43D3-2B4D-9E53-918104727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1862622" y="1796223"/>
            <a:ext cx="5418756" cy="1327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D77A5-EA83-A848-9BD3-33A2AAD6D524}"/>
              </a:ext>
            </a:extLst>
          </p:cNvPr>
          <p:cNvSpPr txBox="1"/>
          <p:nvPr/>
        </p:nvSpPr>
        <p:spPr>
          <a:xfrm>
            <a:off x="3429000" y="1429260"/>
            <a:ext cx="228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Not Tidy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AFA7D-8287-7F4A-963D-A1BC1235734F}"/>
              </a:ext>
            </a:extLst>
          </p:cNvPr>
          <p:cNvSpPr txBox="1"/>
          <p:nvPr/>
        </p:nvSpPr>
        <p:spPr>
          <a:xfrm>
            <a:off x="3429000" y="3200400"/>
            <a:ext cx="228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Tidy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47C4C2-D4F1-5A44-A094-FD913B3E6A0D}"/>
              </a:ext>
            </a:extLst>
          </p:cNvPr>
          <p:cNvSpPr/>
          <p:nvPr/>
        </p:nvSpPr>
        <p:spPr>
          <a:xfrm>
            <a:off x="7096898" y="3246309"/>
            <a:ext cx="1818502" cy="9233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dirty="0"/>
              <a:t>Each observation not in its own row.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8629EA-CC5F-7C4B-81F6-09A7B0C250AD}"/>
              </a:ext>
            </a:extLst>
          </p:cNvPr>
          <p:cNvCxnSpPr>
            <a:stCxn id="3" idx="0"/>
          </p:cNvCxnSpPr>
          <p:nvPr/>
        </p:nvCxnSpPr>
        <p:spPr>
          <a:xfrm flipV="1">
            <a:off x="1019260" y="2097024"/>
            <a:ext cx="2821220" cy="114928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E6E9C7-6763-8940-9C47-6B5D6C465821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401701" y="2271469"/>
            <a:ext cx="604448" cy="97484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F9AE933-C506-264C-A698-34DD56DC7056}"/>
              </a:ext>
            </a:extLst>
          </p:cNvPr>
          <p:cNvSpPr/>
          <p:nvPr/>
        </p:nvSpPr>
        <p:spPr>
          <a:xfrm>
            <a:off x="3962400" y="1658112"/>
            <a:ext cx="3621024" cy="670560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477665-067A-C246-B6E4-09AB381BC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55" y="3564995"/>
            <a:ext cx="4443690" cy="32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9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7" grpId="0"/>
      <p:bldP spid="8" grpId="0"/>
      <p:bldP spid="8" grpId="1"/>
      <p:bldP spid="11" grpId="0" animBg="1"/>
      <p:bldP spid="11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7FC2-1176-4646-B198-1284471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833BE-A167-464B-B19A-415D3FE2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229600" cy="51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8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680A-28FB-8143-83B8-790DED1E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App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181B2C-3EA8-D44B-B513-24241D954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/>
          <a:stretch/>
        </p:blipFill>
        <p:spPr>
          <a:xfrm>
            <a:off x="457200" y="1532709"/>
            <a:ext cx="8229600" cy="40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5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9AFFC-6F20-194F-9BB4-121EC9F6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A8DC7F-098A-C349-B576-CB44E710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229600" cy="504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88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8539-5A5F-0447-8355-A8399FA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3725C-0E82-8447-9519-709A2F068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8834"/>
            <a:ext cx="8229600" cy="31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02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B209-5643-8547-AA59-3AF1D6A0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an App | API and Token Keys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37FEF4-B393-564A-8109-3EBB8760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8834"/>
            <a:ext cx="8229600" cy="40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18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B042-6099-6941-888B-498606F9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twitteR</a:t>
            </a:r>
            <a:r>
              <a:rPr lang="en-US" dirty="0"/>
              <a:t> Code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#Unit 4 API R Code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#</a:t>
            </a:r>
            <a:r>
              <a:rPr lang="en-US" sz="1400" b="1" dirty="0" err="1"/>
              <a:t>twitteR</a:t>
            </a: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api_key</a:t>
            </a:r>
            <a:r>
              <a:rPr lang="en-US" sz="1400" dirty="0"/>
              <a:t> = "tSgRPhTszGqr989nat2Z7w5t9"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api_secret</a:t>
            </a:r>
            <a:r>
              <a:rPr lang="en-US" sz="1400" dirty="0"/>
              <a:t> = "2PzFFh3G10k28AyhZ6wXzBnTmxbwpAzNDXI0lCdIG9d2Ii1sQF"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access_token</a:t>
            </a:r>
            <a:r>
              <a:rPr lang="en-US" sz="1400" dirty="0"/>
              <a:t> = "1105487041691815937-qvgJCZBMX94CAvSaiRSzuPerZRnnw9"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access_token_secret</a:t>
            </a:r>
            <a:r>
              <a:rPr lang="en-US" sz="1400" dirty="0"/>
              <a:t> = "EL77rffzm8rbVDaVzkdzSF3jQx2Bor7mT4T3dgMKO2sxH"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#Load </a:t>
            </a:r>
            <a:r>
              <a:rPr lang="en-US" sz="1400" dirty="0" err="1"/>
              <a:t>twitteR</a:t>
            </a: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library(</a:t>
            </a:r>
            <a:r>
              <a:rPr lang="en-US" sz="1400" dirty="0" err="1"/>
              <a:t>twitteR</a:t>
            </a:r>
            <a:r>
              <a:rPr lang="en-US" sz="1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setup_twitter_oauth</a:t>
            </a:r>
            <a:r>
              <a:rPr lang="en-US" sz="1400" dirty="0"/>
              <a:t>(</a:t>
            </a:r>
            <a:r>
              <a:rPr lang="en-US" sz="1400" dirty="0" err="1"/>
              <a:t>api_key,api_secret,access_token,access_token_secret</a:t>
            </a:r>
            <a:r>
              <a:rPr lang="en-US" sz="1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#Get tweets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tweets = </a:t>
            </a:r>
            <a:r>
              <a:rPr lang="en-US" sz="1400" dirty="0" err="1"/>
              <a:t>searchTwitter</a:t>
            </a:r>
            <a:r>
              <a:rPr lang="en-US" sz="1400" dirty="0"/>
              <a:t>("$</a:t>
            </a:r>
            <a:r>
              <a:rPr lang="en-US" sz="1400" dirty="0" err="1"/>
              <a:t>appl</a:t>
            </a:r>
            <a:r>
              <a:rPr lang="en-US" sz="1400" dirty="0"/>
              <a:t>", n = 10, </a:t>
            </a:r>
            <a:r>
              <a:rPr lang="en-US" sz="1400" dirty="0" err="1"/>
              <a:t>lang</a:t>
            </a:r>
            <a:r>
              <a:rPr lang="en-US" sz="1400" dirty="0"/>
              <a:t> = "</a:t>
            </a:r>
            <a:r>
              <a:rPr lang="en-US" sz="1400" dirty="0" err="1"/>
              <a:t>en</a:t>
            </a:r>
            <a:r>
              <a:rPr lang="en-US" sz="1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#Locations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trend = </a:t>
            </a:r>
            <a:r>
              <a:rPr lang="en-US" sz="1400" dirty="0" err="1"/>
              <a:t>availableTrendLocations</a:t>
            </a:r>
            <a:r>
              <a:rPr lang="en-US" sz="14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#Get Trends for Location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getTrends</a:t>
            </a:r>
            <a:r>
              <a:rPr lang="en-US" sz="1400" dirty="0"/>
              <a:t>(395269) # Caracas, Venezuela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getTrends</a:t>
            </a:r>
            <a:r>
              <a:rPr lang="en-US" sz="1400" dirty="0"/>
              <a:t>(2487889) # San Diego, California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getTrends</a:t>
            </a:r>
            <a:r>
              <a:rPr lang="en-US" sz="1400" dirty="0"/>
              <a:t>(44418) # London, England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getTrends</a:t>
            </a:r>
            <a:r>
              <a:rPr lang="en-US" sz="1400" dirty="0"/>
              <a:t>(2388929) # Dallas, US</a:t>
            </a:r>
          </a:p>
        </p:txBody>
      </p:sp>
    </p:spTree>
    <p:extLst>
      <p:ext uri="{BB962C8B-B14F-4D97-AF65-F5344CB8AC3E}">
        <p14:creationId xmlns:p14="http://schemas.microsoft.com/office/powerpoint/2010/main" val="2997173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62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World Bank Development API</a:t>
            </a:r>
          </a:p>
        </p:txBody>
      </p:sp>
    </p:spTree>
    <p:extLst>
      <p:ext uri="{BB962C8B-B14F-4D97-AF65-F5344CB8AC3E}">
        <p14:creationId xmlns:p14="http://schemas.microsoft.com/office/powerpoint/2010/main" val="1142610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B042-6099-6941-888B-498606F9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Example: World Bank Development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D7682-7463-7646-8286-0EBFBD40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20" y="2044168"/>
            <a:ext cx="6259960" cy="2832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24882E-67C1-9F4F-B1FA-57D516F89F27}"/>
              </a:ext>
            </a:extLst>
          </p:cNvPr>
          <p:cNvSpPr/>
          <p:nvPr/>
        </p:nvSpPr>
        <p:spPr>
          <a:xfrm>
            <a:off x="457200" y="5728232"/>
            <a:ext cx="8229600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/>
              <a:t>WDI Indicator Codes / Actual Codes are in an XLS file linked at the bottom. 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datahelpdesk.worldbank.org</a:t>
            </a:r>
            <a:r>
              <a:rPr lang="en-US" sz="1400" dirty="0"/>
              <a:t>/knowledgebase/articles/201175-how-does-the-world-bank-code-its-indicators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25BD9-1DFF-2548-8A43-7057FD355A27}"/>
              </a:ext>
            </a:extLst>
          </p:cNvPr>
          <p:cNvSpPr/>
          <p:nvPr/>
        </p:nvSpPr>
        <p:spPr>
          <a:xfrm>
            <a:off x="457200" y="5105400"/>
            <a:ext cx="8229600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/>
              <a:t>WDI URL API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datahelpdesk.worldbank.org</a:t>
            </a:r>
            <a:r>
              <a:rPr lang="en-US" sz="1400" dirty="0"/>
              <a:t>/knowledgebase/articles/898599-indicator-api-queries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3C446B-2692-5F4D-B2DD-CD6089153873}"/>
              </a:ext>
            </a:extLst>
          </p:cNvPr>
          <p:cNvSpPr txBox="1"/>
          <p:nvPr/>
        </p:nvSpPr>
        <p:spPr>
          <a:xfrm>
            <a:off x="-179614" y="1649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8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1231-7CEA-AD49-98D3-E720A87E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WDI | Analysis of </a:t>
            </a:r>
            <a:br>
              <a:rPr lang="en-US" sz="3200" dirty="0"/>
            </a:br>
            <a:r>
              <a:rPr lang="en-US" sz="3200" dirty="0"/>
              <a:t>Income v. Expenditure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 World Bank Development Indicators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#Goal 1: Create a bar chart of topics relating to </a:t>
            </a:r>
            <a:r>
              <a:rPr lang="en-US" sz="1000" dirty="0" err="1"/>
              <a:t>gdp</a:t>
            </a:r>
            <a:r>
              <a:rPr lang="en-US" sz="10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#search for reports with "</a:t>
            </a:r>
            <a:r>
              <a:rPr lang="en-US" sz="1000" dirty="0" err="1"/>
              <a:t>gdp</a:t>
            </a:r>
            <a:r>
              <a:rPr lang="en-US" sz="1000" dirty="0"/>
              <a:t>" in the description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results = </a:t>
            </a:r>
            <a:r>
              <a:rPr lang="en-US" sz="1000" dirty="0" err="1"/>
              <a:t>as.data.frame</a:t>
            </a:r>
            <a:r>
              <a:rPr lang="en-US" sz="1000" dirty="0"/>
              <a:t>(</a:t>
            </a:r>
            <a:r>
              <a:rPr lang="en-US" sz="1000" dirty="0" err="1"/>
              <a:t>WDIsearch</a:t>
            </a:r>
            <a:r>
              <a:rPr lang="en-US" sz="1000" dirty="0"/>
              <a:t>("</a:t>
            </a:r>
            <a:r>
              <a:rPr lang="en-US" sz="1000" dirty="0" err="1"/>
              <a:t>gdp</a:t>
            </a:r>
            <a:r>
              <a:rPr lang="en-US" sz="1000" dirty="0"/>
              <a:t>"))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#Many reports have more than 4 parts of the indicator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 This is in contrast to this documentation: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#https://datahelpdesk.worldbank.org/knowledgebase/articles/201175-how-does-the-world-bank-code-its-indicators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 We use a new function from a new package that we will cover later: </a:t>
            </a:r>
            <a:r>
              <a:rPr lang="en-US" sz="1000" dirty="0" err="1"/>
              <a:t>str_count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 This function is in the </a:t>
            </a:r>
            <a:r>
              <a:rPr lang="en-US" sz="1000" dirty="0" err="1"/>
              <a:t>stringr</a:t>
            </a:r>
            <a:r>
              <a:rPr lang="en-US" sz="1000" dirty="0"/>
              <a:t> package and simply counts the number of a specific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 character ("\\.") in a given string (indicator)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 The \\ means to literally look for the '.' which means something else in this context.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#This line will filter the data frame to leave only those with 4 pieces in the indicator.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/>
              <a:t>resultsGoodIndicator</a:t>
            </a:r>
            <a:r>
              <a:rPr lang="en-US" sz="1000" dirty="0"/>
              <a:t> = results %&gt;% filter(</a:t>
            </a:r>
            <a:r>
              <a:rPr lang="en-US" sz="1000" dirty="0" err="1"/>
              <a:t>str_count</a:t>
            </a:r>
            <a:r>
              <a:rPr lang="en-US" sz="1000" dirty="0"/>
              <a:t>(indicator,"\\.")==3)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#Check out the new data frame with only 4 piece indicators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/>
              <a:t>resultsGoodIndicator$indicator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 Break the indicator code up into 4 distinct columns.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/>
              <a:t>resultsGoodIndicator</a:t>
            </a:r>
            <a:r>
              <a:rPr lang="en-US" sz="1000" dirty="0"/>
              <a:t> = </a:t>
            </a:r>
            <a:r>
              <a:rPr lang="en-US" sz="1000" dirty="0" err="1"/>
              <a:t>as.data.frame</a:t>
            </a:r>
            <a:r>
              <a:rPr lang="en-US" sz="1000" dirty="0"/>
              <a:t>(</a:t>
            </a:r>
            <a:r>
              <a:rPr lang="en-US" sz="1000" dirty="0" err="1"/>
              <a:t>resultsGoodIndicator</a:t>
            </a:r>
            <a:r>
              <a:rPr lang="en-US" sz="1000" dirty="0"/>
              <a:t>) %&gt;% separate(</a:t>
            </a:r>
            <a:r>
              <a:rPr lang="en-US" sz="1000" dirty="0" err="1"/>
              <a:t>indicator,c</a:t>
            </a:r>
            <a:r>
              <a:rPr lang="en-US" sz="1000" dirty="0"/>
              <a:t>("</a:t>
            </a:r>
            <a:r>
              <a:rPr lang="en-US" sz="1000" dirty="0" err="1"/>
              <a:t>topic","general","specific","extension</a:t>
            </a:r>
            <a:r>
              <a:rPr lang="en-US" sz="1000" dirty="0"/>
              <a:t>"))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#plot the topic column in a bar chart to see the frequency of each topic.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#compare the expenditure (NE) and the income (NY)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/>
              <a:t>resultsGoodIndicator</a:t>
            </a:r>
            <a:r>
              <a:rPr lang="en-US" sz="1000" dirty="0"/>
              <a:t> %&gt;% </a:t>
            </a:r>
            <a:r>
              <a:rPr lang="en-US" sz="1000" dirty="0" err="1"/>
              <a:t>ggplot</a:t>
            </a:r>
            <a:r>
              <a:rPr lang="en-US" sz="1000" dirty="0"/>
              <a:t>(</a:t>
            </a:r>
            <a:r>
              <a:rPr lang="en-US" sz="1000" dirty="0" err="1"/>
              <a:t>aes</a:t>
            </a:r>
            <a:r>
              <a:rPr lang="en-US" sz="1000" dirty="0"/>
              <a:t>(x = topic, fill = topic)) + </a:t>
            </a:r>
            <a:r>
              <a:rPr lang="en-US" sz="1000" dirty="0" err="1"/>
              <a:t>geom_bar</a:t>
            </a:r>
            <a:r>
              <a:rPr lang="en-US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2501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FB40-DA13-0B4D-B0B3-CA55E93E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D77A5-EA83-A848-9BD3-33A2AAD6D524}"/>
              </a:ext>
            </a:extLst>
          </p:cNvPr>
          <p:cNvSpPr txBox="1"/>
          <p:nvPr/>
        </p:nvSpPr>
        <p:spPr>
          <a:xfrm>
            <a:off x="1450050" y="1616390"/>
            <a:ext cx="228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Not Tidy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AFA7D-8287-7F4A-963D-A1BC1235734F}"/>
              </a:ext>
            </a:extLst>
          </p:cNvPr>
          <p:cNvSpPr txBox="1"/>
          <p:nvPr/>
        </p:nvSpPr>
        <p:spPr>
          <a:xfrm>
            <a:off x="5600298" y="1616390"/>
            <a:ext cx="228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Tidy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66D80-0DCA-F743-A9A7-4BDE30C3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81628"/>
            <a:ext cx="1985702" cy="2012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9D2BE-80CA-8D40-AFE4-8A11DD59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15" y="2681627"/>
            <a:ext cx="2030956" cy="20129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55C8A9-E63A-2241-9C70-AABDE52D493A}"/>
              </a:ext>
            </a:extLst>
          </p:cNvPr>
          <p:cNvSpPr/>
          <p:nvPr/>
        </p:nvSpPr>
        <p:spPr>
          <a:xfrm>
            <a:off x="457199" y="2514600"/>
            <a:ext cx="1985703" cy="2305110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2BE9FE-AE10-2C48-A356-4CCA94B597EE}"/>
              </a:ext>
            </a:extLst>
          </p:cNvPr>
          <p:cNvSpPr/>
          <p:nvPr/>
        </p:nvSpPr>
        <p:spPr>
          <a:xfrm>
            <a:off x="2627513" y="2521746"/>
            <a:ext cx="2030958" cy="2305110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319A4-8F4C-FF4B-8CF6-FAA9248166F6}"/>
              </a:ext>
            </a:extLst>
          </p:cNvPr>
          <p:cNvSpPr txBox="1"/>
          <p:nvPr/>
        </p:nvSpPr>
        <p:spPr>
          <a:xfrm>
            <a:off x="790973" y="2140222"/>
            <a:ext cx="131815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Dataset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D09AF-87BA-B740-8F60-430F62928580}"/>
              </a:ext>
            </a:extLst>
          </p:cNvPr>
          <p:cNvSpPr txBox="1"/>
          <p:nvPr/>
        </p:nvSpPr>
        <p:spPr>
          <a:xfrm>
            <a:off x="2951705" y="2069068"/>
            <a:ext cx="138257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Dataset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DD7CD-0701-0E4F-8FFA-016C7231B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796" y="2086617"/>
            <a:ext cx="3887004" cy="28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 animBg="1"/>
      <p:bldP spid="10" grpId="0" animBg="1"/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1231-7CEA-AD49-98D3-E720A87E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WDI | Analysis of Per </a:t>
            </a:r>
            <a:br>
              <a:rPr lang="en-US" sz="3200" dirty="0"/>
            </a:br>
            <a:r>
              <a:rPr lang="en-US" sz="3200" dirty="0"/>
              <a:t>Capita GDP by Country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# World Bank Development Indicators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#Goal 2: Plot GDP (NY and GDP) per capita (PCAP) of Mexico, Canada and the US in constant US dollars (KD)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dat</a:t>
            </a:r>
            <a:r>
              <a:rPr lang="en-US" sz="2400" dirty="0"/>
              <a:t> = WDI(indicator='NY.GDP.PCAP.KD', country=c('MX','CA','US'), start=1960, end=2012)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head(</a:t>
            </a:r>
            <a:r>
              <a:rPr lang="en-US" sz="2400" dirty="0" err="1"/>
              <a:t>dat</a:t>
            </a:r>
            <a:r>
              <a:rPr lang="en-US" sz="2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library(ggplot2)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ggplot</a:t>
            </a:r>
            <a:r>
              <a:rPr lang="en-US" sz="2400" dirty="0"/>
              <a:t>(</a:t>
            </a:r>
            <a:r>
              <a:rPr lang="en-US" sz="2400" dirty="0" err="1"/>
              <a:t>dat</a:t>
            </a:r>
            <a:r>
              <a:rPr lang="en-US" sz="2400" dirty="0"/>
              <a:t>, </a:t>
            </a:r>
            <a:r>
              <a:rPr lang="en-US" sz="2400" dirty="0" err="1"/>
              <a:t>aes</a:t>
            </a:r>
            <a:r>
              <a:rPr lang="en-US" sz="2400" dirty="0"/>
              <a:t>(x = year, y = NY.GDP.PCAP.KD, color=country)) + </a:t>
            </a:r>
            <a:r>
              <a:rPr lang="en-US" sz="2400" dirty="0" err="1"/>
              <a:t>geom_line</a:t>
            </a:r>
            <a:r>
              <a:rPr lang="en-US" sz="2400" dirty="0"/>
              <a:t>() + </a:t>
            </a:r>
          </a:p>
          <a:p>
            <a:pPr marL="169863" indent="0">
              <a:spcBef>
                <a:spcPts val="0"/>
              </a:spcBef>
              <a:buNone/>
            </a:pPr>
            <a:r>
              <a:rPr lang="en-US" sz="2400" dirty="0" err="1"/>
              <a:t>xlab</a:t>
            </a:r>
            <a:r>
              <a:rPr lang="en-US" sz="2400" dirty="0"/>
              <a:t>('Year') + </a:t>
            </a:r>
            <a:r>
              <a:rPr lang="en-US" sz="2400" dirty="0" err="1"/>
              <a:t>ylab</a:t>
            </a:r>
            <a:r>
              <a:rPr lang="en-US" sz="2400" dirty="0"/>
              <a:t>('GDP per capita')</a:t>
            </a:r>
          </a:p>
        </p:txBody>
      </p:sp>
    </p:spTree>
    <p:extLst>
      <p:ext uri="{BB962C8B-B14F-4D97-AF65-F5344CB8AC3E}">
        <p14:creationId xmlns:p14="http://schemas.microsoft.com/office/powerpoint/2010/main" val="330978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88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4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Data Tidy | </a:t>
            </a:r>
            <a:br>
              <a:rPr lang="en-US" dirty="0"/>
            </a:br>
            <a:r>
              <a:rPr lang="en-US" dirty="0"/>
              <a:t>How and Why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gather(), spread() and separate()</a:t>
            </a:r>
          </a:p>
        </p:txBody>
      </p:sp>
    </p:spTree>
    <p:extLst>
      <p:ext uri="{BB962C8B-B14F-4D97-AF65-F5344CB8AC3E}">
        <p14:creationId xmlns:p14="http://schemas.microsoft.com/office/powerpoint/2010/main" val="183678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8557-2102-134E-800D-F78F3DAD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Wide v. Long Data | </a:t>
            </a:r>
            <a:br>
              <a:rPr lang="en-US" dirty="0"/>
            </a:br>
            <a:r>
              <a:rPr lang="en-US" dirty="0"/>
              <a:t>gather() and spread()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8741A-DCDC-084B-A65A-1799C9044674}"/>
              </a:ext>
            </a:extLst>
          </p:cNvPr>
          <p:cNvSpPr txBox="1"/>
          <p:nvPr/>
        </p:nvSpPr>
        <p:spPr>
          <a:xfrm>
            <a:off x="2138492" y="1992868"/>
            <a:ext cx="105701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Wide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01F5D-4EB4-B147-9B8E-C022A225B5C0}"/>
              </a:ext>
            </a:extLst>
          </p:cNvPr>
          <p:cNvSpPr txBox="1"/>
          <p:nvPr/>
        </p:nvSpPr>
        <p:spPr>
          <a:xfrm>
            <a:off x="6447578" y="1992868"/>
            <a:ext cx="94615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Long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253215-ADB8-8546-908F-AD4A7D83B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57200" y="2362200"/>
            <a:ext cx="4419600" cy="10831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85CB5E-6205-5141-9EB0-E16652056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506" y="2362200"/>
            <a:ext cx="353229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6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8557-2102-134E-800D-F78F3DAD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separate()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01F5D-4EB4-B147-9B8E-C022A225B5C0}"/>
              </a:ext>
            </a:extLst>
          </p:cNvPr>
          <p:cNvSpPr txBox="1"/>
          <p:nvPr/>
        </p:nvSpPr>
        <p:spPr>
          <a:xfrm>
            <a:off x="875391" y="1981200"/>
            <a:ext cx="309940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i="1" dirty="0"/>
              <a:t>Long</a:t>
            </a:r>
            <a:r>
              <a:rPr lang="en-US" sz="2000" b="1" dirty="0"/>
              <a:t> Data but Not Tidy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85CB5E-6205-5141-9EB0-E16652056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02" y="2350532"/>
            <a:ext cx="3935985" cy="297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24C31B-0BE0-0A4C-9A20-F64D3E1F16C9}"/>
              </a:ext>
            </a:extLst>
          </p:cNvPr>
          <p:cNvSpPr txBox="1"/>
          <p:nvPr/>
        </p:nvSpPr>
        <p:spPr>
          <a:xfrm>
            <a:off x="5084824" y="1981200"/>
            <a:ext cx="309940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i="1" dirty="0"/>
              <a:t>Long</a:t>
            </a:r>
            <a:r>
              <a:rPr lang="en-US" sz="2000" b="1" dirty="0"/>
              <a:t> and Tidy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085E7-D91B-9143-AA82-10D4397055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7"/>
          <a:stretch/>
        </p:blipFill>
        <p:spPr>
          <a:xfrm>
            <a:off x="4523981" y="2350532"/>
            <a:ext cx="40699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2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Southern Methodist University palette">
      <a:dk1>
        <a:srgbClr val="000000"/>
      </a:dk1>
      <a:lt1>
        <a:srgbClr val="FFFFFF"/>
      </a:lt1>
      <a:dk2>
        <a:srgbClr val="303651"/>
      </a:dk2>
      <a:lt2>
        <a:srgbClr val="8EB8E5"/>
      </a:lt2>
      <a:accent1>
        <a:srgbClr val="344CA1"/>
      </a:accent1>
      <a:accent2>
        <a:srgbClr val="DDCBA3"/>
      </a:accent2>
      <a:accent3>
        <a:srgbClr val="CC0034"/>
      </a:accent3>
      <a:accent4>
        <a:srgbClr val="928981"/>
      </a:accent4>
      <a:accent5>
        <a:srgbClr val="F9CA12"/>
      </a:accent5>
      <a:accent6>
        <a:srgbClr val="404041"/>
      </a:accent6>
      <a:hlink>
        <a:srgbClr val="0562C1"/>
      </a:hlink>
      <a:folHlink>
        <a:srgbClr val="0563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1953</TotalTime>
  <Words>1509</Words>
  <Application>Microsoft Macintosh PowerPoint</Application>
  <PresentationFormat>On-screen Show (4:3)</PresentationFormat>
  <Paragraphs>233</Paragraphs>
  <Slides>51</Slides>
  <Notes>3</Notes>
  <HiddenSlides>13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1_Body Slides</vt:lpstr>
      <vt:lpstr>What Is Tidy Data?</vt:lpstr>
      <vt:lpstr>The Data Science Pipeline</vt:lpstr>
      <vt:lpstr>Tidy Data</vt:lpstr>
      <vt:lpstr>Example 1</vt:lpstr>
      <vt:lpstr>Example 2</vt:lpstr>
      <vt:lpstr>PowerPoint Presentation</vt:lpstr>
      <vt:lpstr>Making Data Tidy |  How and Why</vt:lpstr>
      <vt:lpstr>Wide v. Long Data |  gather() and spread()</vt:lpstr>
      <vt:lpstr>separate()</vt:lpstr>
      <vt:lpstr>Example 2</vt:lpstr>
      <vt:lpstr>PowerPoint Presentation</vt:lpstr>
      <vt:lpstr>Example</vt:lpstr>
      <vt:lpstr>PowerPoint Presentation</vt:lpstr>
      <vt:lpstr>Missing Data</vt:lpstr>
      <vt:lpstr>Missing Data</vt:lpstr>
      <vt:lpstr>PowerPoint Presentation</vt:lpstr>
      <vt:lpstr>Example</vt:lpstr>
      <vt:lpstr>PowerPoint Presentation</vt:lpstr>
      <vt:lpstr>XML</vt:lpstr>
      <vt:lpstr>PowerPoint Presentation</vt:lpstr>
      <vt:lpstr>Example</vt:lpstr>
      <vt:lpstr>PowerPoint Presentation</vt:lpstr>
      <vt:lpstr>JSON</vt:lpstr>
      <vt:lpstr>PowerPoint Presentation</vt:lpstr>
      <vt:lpstr>Example</vt:lpstr>
      <vt:lpstr>PowerPoint Presentation</vt:lpstr>
      <vt:lpstr>API | Application  Programming Interface</vt:lpstr>
      <vt:lpstr>API Basics</vt:lpstr>
      <vt:lpstr>PowerPoint Presentation</vt:lpstr>
      <vt:lpstr>Example</vt:lpstr>
      <vt:lpstr>Example: Intrinio</vt:lpstr>
      <vt:lpstr>Make an Account</vt:lpstr>
      <vt:lpstr>Make an Account</vt:lpstr>
      <vt:lpstr>Get API Key</vt:lpstr>
      <vt:lpstr>Using the API to Get Stock Prices</vt:lpstr>
      <vt:lpstr>PowerPoint Presentation</vt:lpstr>
      <vt:lpstr>Example</vt:lpstr>
      <vt:lpstr>Get a Twitter Account</vt:lpstr>
      <vt:lpstr>Example: Twitter</vt:lpstr>
      <vt:lpstr>Create App</vt:lpstr>
      <vt:lpstr>Create App</vt:lpstr>
      <vt:lpstr>Create an App</vt:lpstr>
      <vt:lpstr>Create an App</vt:lpstr>
      <vt:lpstr>Create an App | API and Token Keys</vt:lpstr>
      <vt:lpstr>twitteR Code</vt:lpstr>
      <vt:lpstr>PowerPoint Presentation</vt:lpstr>
      <vt:lpstr>Example</vt:lpstr>
      <vt:lpstr>Example: World Bank Development API</vt:lpstr>
      <vt:lpstr>WDI | Analysis of  Income v. Expenditure</vt:lpstr>
      <vt:lpstr>WDI | Analysis of Per  Capita GDP by Country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Microsoft Office User</cp:lastModifiedBy>
  <cp:revision>195</cp:revision>
  <dcterms:created xsi:type="dcterms:W3CDTF">2016-03-21T14:12:59Z</dcterms:created>
  <dcterms:modified xsi:type="dcterms:W3CDTF">2019-05-02T15:52:26Z</dcterms:modified>
  <cp:category/>
</cp:coreProperties>
</file>